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2B5AD71-91DF-4BE6-9AE6-1B7134021A30}" type="datetimeFigureOut">
              <a:rPr lang="en-IN" smtClean="0"/>
              <a:t>02-12-2021</a:t>
            </a:fld>
            <a:endParaRPr lang="en-IN"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304905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36557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2564125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2167218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3140785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3119389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8" name="Footer Placeholder 7"/>
          <p:cNvSpPr>
            <a:spLocks noGrp="1"/>
          </p:cNvSpPr>
          <p:nvPr>
            <p:ph type="ftr" sz="quarter" idx="11"/>
          </p:nvPr>
        </p:nvSpPr>
        <p:spPr>
          <a:xfrm>
            <a:off x="561111" y="6391838"/>
            <a:ext cx="3644282" cy="304801"/>
          </a:xfrm>
        </p:spPr>
        <p:txBody>
          <a:bodyPr/>
          <a:lstStyle/>
          <a:p>
            <a:endParaRPr lang="en-IN" dirty="0"/>
          </a:p>
        </p:txBody>
      </p:sp>
      <p:sp>
        <p:nvSpPr>
          <p:cNvPr id="9" name="Slide Number Placeholder 8"/>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2556708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2B5AD71-91DF-4BE6-9AE6-1B7134021A30}" type="datetimeFigureOut">
              <a:rPr lang="en-IN" smtClean="0"/>
              <a:t>02-12-2021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4261310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2B5AD71-91DF-4BE6-9AE6-1B7134021A30}" type="datetimeFigureOut">
              <a:rPr lang="en-IN" smtClean="0"/>
              <a:t>02-12-2021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155442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2932971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1749761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318317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563525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346815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3246638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198395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B5AD71-91DF-4BE6-9AE6-1B7134021A30}" type="datetimeFigureOut">
              <a:rPr lang="en-IN" smtClean="0"/>
              <a:t>02-12-2021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DCA9141-5984-42DD-8081-2DD7710BEDC3}" type="slidenum">
              <a:rPr lang="en-IN" smtClean="0"/>
              <a:t>‹#›</a:t>
            </a:fld>
            <a:endParaRPr lang="en-IN" dirty="0"/>
          </a:p>
        </p:txBody>
      </p:sp>
    </p:spTree>
    <p:extLst>
      <p:ext uri="{BB962C8B-B14F-4D97-AF65-F5344CB8AC3E}">
        <p14:creationId xmlns:p14="http://schemas.microsoft.com/office/powerpoint/2010/main" val="1424495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2B5AD71-91DF-4BE6-9AE6-1B7134021A30}" type="datetimeFigureOut">
              <a:rPr lang="en-IN" smtClean="0"/>
              <a:t>02-12-2021</a:t>
            </a:fld>
            <a:endParaRPr lang="en-IN"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DCA9141-5984-42DD-8081-2DD7710BEDC3}" type="slidenum">
              <a:rPr lang="en-IN" smtClean="0"/>
              <a:t>‹#›</a:t>
            </a:fld>
            <a:endParaRPr lang="en-IN" dirty="0"/>
          </a:p>
        </p:txBody>
      </p:sp>
    </p:spTree>
    <p:extLst>
      <p:ext uri="{BB962C8B-B14F-4D97-AF65-F5344CB8AC3E}">
        <p14:creationId xmlns:p14="http://schemas.microsoft.com/office/powerpoint/2010/main" val="422675811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www.britannica.com/technology/environmental-engineering" TargetMode="External"/><Relationship Id="rId2" Type="http://schemas.openxmlformats.org/officeDocument/2006/relationships/hyperlink" Target="https://www.britannica.com/technology/chemical-engineering"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B4D277-290B-4C27-A902-E87FFFCFB781}"/>
              </a:ext>
            </a:extLst>
          </p:cNvPr>
          <p:cNvSpPr/>
          <p:nvPr/>
        </p:nvSpPr>
        <p:spPr>
          <a:xfrm>
            <a:off x="914400" y="2459504"/>
            <a:ext cx="9986682" cy="1938992"/>
          </a:xfrm>
          <a:prstGeom prst="rect">
            <a:avLst/>
          </a:prstGeom>
          <a:noFill/>
        </p:spPr>
        <p:txBody>
          <a:bodyPr wrap="square" lIns="91440" tIns="45720" rIns="91440" bIns="45720" anchor="ctr">
            <a:spAutoFit/>
          </a:bodyPr>
          <a:lstStyle/>
          <a:p>
            <a:pPr algn="ctr"/>
            <a:r>
              <a:rPr lang="en-IN" sz="6000" b="1" dirty="0">
                <a:ln w="22225">
                  <a:solidFill>
                    <a:schemeClr val="accent2"/>
                  </a:solidFill>
                  <a:prstDash val="solid"/>
                </a:ln>
                <a:solidFill>
                  <a:schemeClr val="accent2">
                    <a:lumMod val="40000"/>
                    <a:lumOff val="60000"/>
                  </a:schemeClr>
                </a:solidFill>
              </a:rPr>
              <a:t>OVERVIEW AND HISTORY OF ENGINEERING</a:t>
            </a:r>
            <a:endParaRPr lang="en-US" sz="60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438121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55B2-220B-4E60-B34F-04435CE27FB6}"/>
              </a:ext>
            </a:extLst>
          </p:cNvPr>
          <p:cNvSpPr>
            <a:spLocks noGrp="1"/>
          </p:cNvSpPr>
          <p:nvPr>
            <p:ph type="title"/>
          </p:nvPr>
        </p:nvSpPr>
        <p:spPr/>
        <p:txBody>
          <a:bodyPr/>
          <a:lstStyle/>
          <a:p>
            <a:r>
              <a:rPr lang="en-IN" b="1" i="0" dirty="0">
                <a:ln w="22225">
                  <a:solidFill>
                    <a:schemeClr val="accent2"/>
                  </a:solidFill>
                  <a:prstDash val="solid"/>
                </a:ln>
                <a:solidFill>
                  <a:schemeClr val="accent2">
                    <a:lumMod val="40000"/>
                    <a:lumOff val="60000"/>
                  </a:schemeClr>
                </a:solidFill>
              </a:rPr>
              <a:t>What</a:t>
            </a:r>
            <a:r>
              <a:rPr lang="en-IN" b="1" i="0" dirty="0">
                <a:ln w="22225">
                  <a:solidFill>
                    <a:schemeClr val="accent2"/>
                  </a:solidFill>
                  <a:prstDash val="solid"/>
                </a:ln>
                <a:solidFill>
                  <a:schemeClr val="accent2">
                    <a:lumMod val="40000"/>
                    <a:lumOff val="60000"/>
                  </a:schemeClr>
                </a:solidFill>
                <a:latin typeface="Helvetica" panose="020B0604020202020204" pitchFamily="34" charset="0"/>
              </a:rPr>
              <a:t> is Engineering?</a:t>
            </a:r>
            <a:br>
              <a:rPr lang="en-IN" b="1" i="0" dirty="0">
                <a:solidFill>
                  <a:srgbClr val="000000"/>
                </a:solidFill>
                <a:effectLst/>
                <a:latin typeface="Helvetica" panose="020B0604020202020204" pitchFamily="34" charset="0"/>
              </a:rPr>
            </a:br>
            <a:endParaRPr lang="en-IN" dirty="0"/>
          </a:p>
        </p:txBody>
      </p:sp>
      <p:sp>
        <p:nvSpPr>
          <p:cNvPr id="3" name="Content Placeholder 2">
            <a:extLst>
              <a:ext uri="{FF2B5EF4-FFF2-40B4-BE49-F238E27FC236}">
                <a16:creationId xmlns:a16="http://schemas.microsoft.com/office/drawing/2014/main" id="{9EEA0914-2E26-4F8F-9F35-100F57F62A39}"/>
              </a:ext>
            </a:extLst>
          </p:cNvPr>
          <p:cNvSpPr>
            <a:spLocks noGrp="1"/>
          </p:cNvSpPr>
          <p:nvPr>
            <p:ph idx="1"/>
          </p:nvPr>
        </p:nvSpPr>
        <p:spPr>
          <a:xfrm>
            <a:off x="0" y="2235946"/>
            <a:ext cx="12192000" cy="4622053"/>
          </a:xfrm>
        </p:spPr>
        <p:txBody>
          <a:bodyPr>
            <a:noAutofit/>
          </a:bodyPr>
          <a:lstStyle/>
          <a:p>
            <a:pPr algn="l"/>
            <a:r>
              <a:rPr lang="en-US"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E</a:t>
            </a:r>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ngineering, the application of </a:t>
            </a:r>
            <a:r>
              <a:rPr lang="en-US"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science</a:t>
            </a:r>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 to the optimum conversion of the resources of nature to the uses of humankind.</a:t>
            </a:r>
          </a:p>
          <a:p>
            <a:pPr algn="l"/>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The field has been defined by the Engineers Council for Professional Development, in the United States, as the creative application of “scientific principles to design or develop structures, machines, apparatus, or </a:t>
            </a:r>
            <a:r>
              <a:rPr lang="en-US"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manufacturing</a:t>
            </a:r>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 processes, or works utilizing them singly or in combination; or to construct or operate the same with full cognizance of their design; or to forecast their behaviour under specific operating conditions; all as respects an intended function, </a:t>
            </a:r>
            <a:r>
              <a:rPr lang="en-US"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economics</a:t>
            </a:r>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 of operation and </a:t>
            </a:r>
            <a:r>
              <a:rPr lang="en-US"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safety </a:t>
            </a:r>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to life and property.”</a:t>
            </a:r>
          </a:p>
          <a:p>
            <a:pPr algn="l"/>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The words </a:t>
            </a:r>
            <a:r>
              <a:rPr lang="en-US" i="1"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engine</a:t>
            </a:r>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 and </a:t>
            </a:r>
            <a:r>
              <a:rPr lang="en-US" i="1"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ingenious</a:t>
            </a:r>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 are derived from the same Latin root, </a:t>
            </a:r>
            <a:r>
              <a:rPr lang="en-US" i="1"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ingenerare</a:t>
            </a:r>
            <a:r>
              <a:rPr lang="en-US" i="0" dirty="0">
                <a:ln w="0"/>
                <a:solidFill>
                  <a:schemeClr val="accent1"/>
                </a:solidFill>
                <a:effectLst>
                  <a:outerShdw blurRad="38100" dist="25400" dir="5400000" algn="ctr" rotWithShape="0">
                    <a:srgbClr val="6E747A">
                      <a:alpha val="43000"/>
                    </a:srgbClr>
                  </a:outerShdw>
                </a:effectLst>
                <a:latin typeface="Georgia" panose="02040502050405020303" pitchFamily="18" charset="0"/>
              </a:rPr>
              <a:t>, which means “to create.”</a:t>
            </a:r>
          </a:p>
          <a:p>
            <a:pPr algn="l"/>
            <a:r>
              <a:rPr lang="en-US"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The </a:t>
            </a:r>
            <a:r>
              <a:rPr lang="en-US" i="1"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concept</a:t>
            </a:r>
            <a:r>
              <a:rPr lang="en-US"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 of engineering has existed since ancient times as humans devised fundamental inventions such as the </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pulley</a:t>
            </a:r>
            <a:r>
              <a:rPr lang="en-US"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 </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lever</a:t>
            </a:r>
            <a:r>
              <a:rPr lang="en-US"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 and </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wheel</a:t>
            </a:r>
            <a:r>
              <a:rPr lang="en-US"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 Each of these inventions is consistent with the modern definition of engineering, exploiting basic mechanical principles to develop useful </a:t>
            </a:r>
            <a:r>
              <a:rPr lang="en-US"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tools</a:t>
            </a:r>
            <a:r>
              <a:rPr lang="en-US"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 and objects</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87540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0560-8047-4CF5-A847-66C956B08EB2}"/>
              </a:ext>
            </a:extLst>
          </p:cNvPr>
          <p:cNvSpPr>
            <a:spLocks noGrp="1"/>
          </p:cNvSpPr>
          <p:nvPr>
            <p:ph type="title"/>
          </p:nvPr>
        </p:nvSpPr>
        <p:spPr/>
        <p:txBody>
          <a:bodyPr/>
          <a:lstStyle/>
          <a:p>
            <a:r>
              <a:rPr lang="en-IN" b="1" dirty="0">
                <a:ln w="22225">
                  <a:solidFill>
                    <a:schemeClr val="accent2"/>
                  </a:solidFill>
                  <a:prstDash val="solid"/>
                </a:ln>
                <a:solidFill>
                  <a:schemeClr val="accent2">
                    <a:lumMod val="40000"/>
                    <a:lumOff val="60000"/>
                  </a:schemeClr>
                </a:solidFill>
              </a:rPr>
              <a:t>History of  Engineering…</a:t>
            </a:r>
          </a:p>
        </p:txBody>
      </p:sp>
      <p:sp>
        <p:nvSpPr>
          <p:cNvPr id="3" name="Content Placeholder 2">
            <a:extLst>
              <a:ext uri="{FF2B5EF4-FFF2-40B4-BE49-F238E27FC236}">
                <a16:creationId xmlns:a16="http://schemas.microsoft.com/office/drawing/2014/main" id="{E32C0794-1638-49A8-A086-8143201EAA91}"/>
              </a:ext>
            </a:extLst>
          </p:cNvPr>
          <p:cNvSpPr>
            <a:spLocks noGrp="1"/>
          </p:cNvSpPr>
          <p:nvPr>
            <p:ph idx="1"/>
          </p:nvPr>
        </p:nvSpPr>
        <p:spPr>
          <a:xfrm>
            <a:off x="230591" y="2241177"/>
            <a:ext cx="8922773" cy="4554070"/>
          </a:xfrm>
        </p:spPr>
        <p:txBody>
          <a:bodyPr>
            <a:normAutofit/>
          </a:bodyPr>
          <a:lstStyle/>
          <a:p>
            <a:r>
              <a:rPr lang="en-US" i="0" dirty="0">
                <a:ln w="0"/>
                <a:solidFill>
                  <a:schemeClr val="accent1"/>
                </a:solidFill>
                <a:latin typeface="Georgia" panose="02040502050405020303" pitchFamily="18" charset="0"/>
              </a:rPr>
              <a:t>The first engineer known by name and achievement is </a:t>
            </a:r>
            <a:r>
              <a:rPr lang="en-US" dirty="0">
                <a:ln w="0"/>
                <a:solidFill>
                  <a:schemeClr val="accent1"/>
                </a:solidFill>
                <a:latin typeface="Georgia" panose="02040502050405020303" pitchFamily="18" charset="0"/>
              </a:rPr>
              <a:t>Imhotep</a:t>
            </a:r>
            <a:r>
              <a:rPr lang="en-US" i="0" dirty="0">
                <a:ln w="0"/>
                <a:solidFill>
                  <a:schemeClr val="accent1"/>
                </a:solidFill>
                <a:latin typeface="Georgia" panose="02040502050405020303" pitchFamily="18" charset="0"/>
              </a:rPr>
              <a:t>, builder of the Step Pyramid at </a:t>
            </a:r>
            <a:r>
              <a:rPr lang="en-US" dirty="0">
                <a:ln w="0"/>
                <a:solidFill>
                  <a:schemeClr val="accent1"/>
                </a:solidFill>
                <a:latin typeface="Georgia" panose="02040502050405020303" pitchFamily="18" charset="0"/>
              </a:rPr>
              <a:t>Ṣaqqārah</a:t>
            </a:r>
            <a:r>
              <a:rPr lang="en-US" i="0" dirty="0">
                <a:ln w="0"/>
                <a:solidFill>
                  <a:schemeClr val="accent1"/>
                </a:solidFill>
                <a:latin typeface="Georgia" panose="02040502050405020303" pitchFamily="18" charset="0"/>
              </a:rPr>
              <a:t>, </a:t>
            </a:r>
            <a:r>
              <a:rPr lang="en-US" dirty="0">
                <a:ln w="0"/>
                <a:solidFill>
                  <a:schemeClr val="accent1"/>
                </a:solidFill>
                <a:latin typeface="Georgia" panose="02040502050405020303" pitchFamily="18" charset="0"/>
              </a:rPr>
              <a:t>Egypt</a:t>
            </a:r>
            <a:r>
              <a:rPr lang="en-US" i="0" dirty="0">
                <a:ln w="0"/>
                <a:solidFill>
                  <a:schemeClr val="accent1"/>
                </a:solidFill>
                <a:latin typeface="Georgia" panose="02040502050405020303" pitchFamily="18" charset="0"/>
              </a:rPr>
              <a:t>, probably about 2550 BCE.</a:t>
            </a:r>
          </a:p>
          <a:p>
            <a:r>
              <a:rPr lang="en-US" i="0" dirty="0">
                <a:ln w="0"/>
                <a:solidFill>
                  <a:schemeClr val="accent1"/>
                </a:solidFill>
                <a:latin typeface="Georgia" panose="02040502050405020303" pitchFamily="18" charset="0"/>
              </a:rPr>
              <a:t>Imhotep’s successors—Egyptian, Persian, Greek, and Roman—carried civil engineering to remarkable heights on the basis of </a:t>
            </a:r>
            <a:r>
              <a:rPr lang="en-US" dirty="0">
                <a:ln w="0"/>
                <a:solidFill>
                  <a:schemeClr val="accent1"/>
                </a:solidFill>
                <a:latin typeface="Georgia" panose="02040502050405020303" pitchFamily="18" charset="0"/>
              </a:rPr>
              <a:t>empirical</a:t>
            </a:r>
            <a:r>
              <a:rPr lang="en-US" i="0" dirty="0">
                <a:ln w="0"/>
                <a:solidFill>
                  <a:schemeClr val="accent1"/>
                </a:solidFill>
                <a:latin typeface="Georgia" panose="02040502050405020303" pitchFamily="18" charset="0"/>
              </a:rPr>
              <a:t> methods aided by arithmetic, geometry, and a smattering of </a:t>
            </a:r>
            <a:r>
              <a:rPr lang="en-US" dirty="0">
                <a:ln w="0"/>
                <a:solidFill>
                  <a:schemeClr val="accent1"/>
                </a:solidFill>
                <a:latin typeface="Georgia" panose="02040502050405020303" pitchFamily="18" charset="0"/>
              </a:rPr>
              <a:t>physical science</a:t>
            </a:r>
            <a:r>
              <a:rPr lang="en-US" i="0" dirty="0">
                <a:ln w="0"/>
                <a:solidFill>
                  <a:schemeClr val="accent1"/>
                </a:solidFill>
                <a:latin typeface="Georgia" panose="02040502050405020303" pitchFamily="18" charset="0"/>
              </a:rPr>
              <a:t>. </a:t>
            </a:r>
          </a:p>
          <a:p>
            <a:r>
              <a:rPr lang="en-US" i="0" dirty="0">
                <a:ln w="0"/>
                <a:solidFill>
                  <a:schemeClr val="accent1"/>
                </a:solidFill>
                <a:latin typeface="Georgia" panose="02040502050405020303" pitchFamily="18" charset="0"/>
              </a:rPr>
              <a:t>The </a:t>
            </a:r>
            <a:r>
              <a:rPr lang="en-US" dirty="0">
                <a:ln w="0"/>
                <a:solidFill>
                  <a:schemeClr val="accent1"/>
                </a:solidFill>
                <a:latin typeface="Georgia" panose="02040502050405020303" pitchFamily="18" charset="0"/>
              </a:rPr>
              <a:t>Pharos (lighthouse) of Alexandria</a:t>
            </a:r>
            <a:r>
              <a:rPr lang="en-US" i="0" dirty="0">
                <a:ln w="0"/>
                <a:solidFill>
                  <a:schemeClr val="accent1"/>
                </a:solidFill>
                <a:latin typeface="Georgia" panose="02040502050405020303" pitchFamily="18" charset="0"/>
              </a:rPr>
              <a:t>, </a:t>
            </a:r>
            <a:r>
              <a:rPr lang="en-US" dirty="0">
                <a:ln w="0"/>
                <a:solidFill>
                  <a:schemeClr val="accent1"/>
                </a:solidFill>
                <a:latin typeface="Georgia" panose="02040502050405020303" pitchFamily="18" charset="0"/>
              </a:rPr>
              <a:t>Solomon’s Temple</a:t>
            </a:r>
            <a:r>
              <a:rPr lang="en-US" i="0" dirty="0">
                <a:ln w="0"/>
                <a:solidFill>
                  <a:schemeClr val="accent1"/>
                </a:solidFill>
                <a:latin typeface="Georgia" panose="02040502050405020303" pitchFamily="18" charset="0"/>
              </a:rPr>
              <a:t> in Jerusalem, the </a:t>
            </a:r>
            <a:r>
              <a:rPr lang="en-US" dirty="0">
                <a:ln w="0"/>
                <a:solidFill>
                  <a:schemeClr val="accent1"/>
                </a:solidFill>
                <a:latin typeface="Georgia" panose="02040502050405020303" pitchFamily="18" charset="0"/>
              </a:rPr>
              <a:t>Colosseum</a:t>
            </a:r>
            <a:r>
              <a:rPr lang="en-US" i="0" dirty="0">
                <a:ln w="0"/>
                <a:solidFill>
                  <a:schemeClr val="accent1"/>
                </a:solidFill>
                <a:latin typeface="Georgia" panose="02040502050405020303" pitchFamily="18" charset="0"/>
              </a:rPr>
              <a:t> in Rome, the Persian and Roman road systems, the </a:t>
            </a:r>
            <a:r>
              <a:rPr lang="en-US" dirty="0">
                <a:ln w="0"/>
                <a:solidFill>
                  <a:schemeClr val="accent1"/>
                </a:solidFill>
                <a:latin typeface="Georgia" panose="02040502050405020303" pitchFamily="18" charset="0"/>
              </a:rPr>
              <a:t>Pont du Gard</a:t>
            </a:r>
            <a:r>
              <a:rPr lang="en-US" i="0" dirty="0">
                <a:ln w="0"/>
                <a:solidFill>
                  <a:schemeClr val="accent1"/>
                </a:solidFill>
                <a:latin typeface="Georgia" panose="02040502050405020303" pitchFamily="18" charset="0"/>
              </a:rPr>
              <a:t> aqueduct in France, and many other large structures, some of which endure to this day, testify to their skill, imagination, and daring.</a:t>
            </a:r>
          </a:p>
          <a:p>
            <a:r>
              <a:rPr lang="en-US" i="0" dirty="0">
                <a:ln w="0"/>
                <a:solidFill>
                  <a:schemeClr val="accent1"/>
                </a:solidFill>
                <a:latin typeface="Georgia" panose="02040502050405020303" pitchFamily="18" charset="0"/>
              </a:rPr>
              <a:t>In construction, </a:t>
            </a:r>
            <a:r>
              <a:rPr lang="en-US" dirty="0">
                <a:ln w="0"/>
                <a:solidFill>
                  <a:schemeClr val="accent1"/>
                </a:solidFill>
                <a:latin typeface="Georgia" panose="02040502050405020303" pitchFamily="18" charset="0"/>
              </a:rPr>
              <a:t>medieval</a:t>
            </a:r>
            <a:r>
              <a:rPr lang="en-US" i="0" dirty="0">
                <a:ln w="0"/>
                <a:solidFill>
                  <a:schemeClr val="accent1"/>
                </a:solidFill>
                <a:latin typeface="Georgia" panose="02040502050405020303" pitchFamily="18" charset="0"/>
              </a:rPr>
              <a:t> European engineers carried technique, in the form of the Gothic </a:t>
            </a:r>
            <a:r>
              <a:rPr lang="en-US" dirty="0">
                <a:ln w="0"/>
                <a:solidFill>
                  <a:schemeClr val="accent1"/>
                </a:solidFill>
                <a:latin typeface="Georgia" panose="02040502050405020303" pitchFamily="18" charset="0"/>
              </a:rPr>
              <a:t>arch</a:t>
            </a:r>
            <a:r>
              <a:rPr lang="en-US" i="0" dirty="0">
                <a:ln w="0"/>
                <a:solidFill>
                  <a:schemeClr val="accent1"/>
                </a:solidFill>
                <a:latin typeface="Georgia" panose="02040502050405020303" pitchFamily="18" charset="0"/>
              </a:rPr>
              <a:t> and </a:t>
            </a:r>
            <a:r>
              <a:rPr lang="en-US" dirty="0">
                <a:ln w="0"/>
                <a:solidFill>
                  <a:schemeClr val="accent1"/>
                </a:solidFill>
                <a:latin typeface="Georgia" panose="02040502050405020303" pitchFamily="18" charset="0"/>
              </a:rPr>
              <a:t>flying buttress</a:t>
            </a:r>
            <a:r>
              <a:rPr lang="en-US" i="0" dirty="0">
                <a:ln w="0"/>
                <a:solidFill>
                  <a:schemeClr val="accent1"/>
                </a:solidFill>
                <a:latin typeface="Georgia" panose="02040502050405020303" pitchFamily="18" charset="0"/>
              </a:rPr>
              <a:t>, to a height unknown to the Romans. The sketchbook of the 13th-century French engineer Villard de </a:t>
            </a:r>
            <a:r>
              <a:rPr lang="en-US" i="0" dirty="0" err="1">
                <a:ln w="0"/>
                <a:solidFill>
                  <a:schemeClr val="accent1"/>
                </a:solidFill>
                <a:latin typeface="Georgia" panose="02040502050405020303" pitchFamily="18" charset="0"/>
              </a:rPr>
              <a:t>Honnecourt</a:t>
            </a:r>
            <a:r>
              <a:rPr lang="en-US" i="0" dirty="0">
                <a:ln w="0"/>
                <a:solidFill>
                  <a:schemeClr val="accent1"/>
                </a:solidFill>
                <a:latin typeface="Georgia" panose="02040502050405020303" pitchFamily="18" charset="0"/>
              </a:rPr>
              <a:t> reveals a wide knowledge of mathematics, geometry, natural and physical science, and draftsmanship.</a:t>
            </a:r>
          </a:p>
          <a:p>
            <a:endParaRPr lang="en-IN" dirty="0">
              <a:ln w="0"/>
              <a:solidFill>
                <a:schemeClr val="accent1"/>
              </a:solidFill>
            </a:endParaRPr>
          </a:p>
        </p:txBody>
      </p:sp>
      <p:pic>
        <p:nvPicPr>
          <p:cNvPr id="1026" name="Picture 2" descr="Step Pyramid of Djoser: Egypt&amp;#39;s First Pyramid | Live Science">
            <a:extLst>
              <a:ext uri="{FF2B5EF4-FFF2-40B4-BE49-F238E27FC236}">
                <a16:creationId xmlns:a16="http://schemas.microsoft.com/office/drawing/2014/main" id="{ED4F84DF-0013-4777-A734-1242C1742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364" y="2257106"/>
            <a:ext cx="2698651"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The Pharos of Alexandria, 18th century - Stock Image - C040/9726 - Science  Photo Library">
            <a:extLst>
              <a:ext uri="{FF2B5EF4-FFF2-40B4-BE49-F238E27FC236}">
                <a16:creationId xmlns:a16="http://schemas.microsoft.com/office/drawing/2014/main" id="{FB9E37A2-C847-4E48-90BA-1F7EDB626E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6" name="Picture 5">
            <a:extLst>
              <a:ext uri="{FF2B5EF4-FFF2-40B4-BE49-F238E27FC236}">
                <a16:creationId xmlns:a16="http://schemas.microsoft.com/office/drawing/2014/main" id="{5398C526-43BF-4500-A665-3DC54A15BDC7}"/>
              </a:ext>
            </a:extLst>
          </p:cNvPr>
          <p:cNvPicPr>
            <a:picLocks noChangeAspect="1"/>
          </p:cNvPicPr>
          <p:nvPr/>
        </p:nvPicPr>
        <p:blipFill>
          <a:blip r:embed="rId3"/>
          <a:stretch>
            <a:fillRect/>
          </a:stretch>
        </p:blipFill>
        <p:spPr>
          <a:xfrm>
            <a:off x="9097162" y="4436176"/>
            <a:ext cx="2811053" cy="1980000"/>
          </a:xfrm>
          <a:prstGeom prst="rect">
            <a:avLst/>
          </a:prstGeom>
        </p:spPr>
      </p:pic>
    </p:spTree>
    <p:extLst>
      <p:ext uri="{BB962C8B-B14F-4D97-AF65-F5344CB8AC3E}">
        <p14:creationId xmlns:p14="http://schemas.microsoft.com/office/powerpoint/2010/main" val="2238177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8C99E9-F843-4BF1-BFD7-27523016ACAA}"/>
              </a:ext>
            </a:extLst>
          </p:cNvPr>
          <p:cNvSpPr>
            <a:spLocks noGrp="1"/>
          </p:cNvSpPr>
          <p:nvPr>
            <p:ph idx="1"/>
          </p:nvPr>
        </p:nvSpPr>
        <p:spPr>
          <a:xfrm>
            <a:off x="0" y="2244912"/>
            <a:ext cx="8825659" cy="3416300"/>
          </a:xfrm>
        </p:spPr>
        <p:txBody>
          <a:bodyPr>
            <a:normAutofit lnSpcReduction="10000"/>
          </a:bodyPr>
          <a:lstStyle/>
          <a:p>
            <a:r>
              <a:rPr lang="en-US" i="0" u="sng" dirty="0">
                <a:ln w="0"/>
                <a:solidFill>
                  <a:schemeClr val="accent1"/>
                </a:solidFill>
                <a:latin typeface="Georgia" panose="02040502050405020303" pitchFamily="18" charset="0"/>
              </a:rPr>
              <a:t>Civil </a:t>
            </a:r>
            <a:r>
              <a:rPr lang="en-US" i="0" u="sng" dirty="0" err="1">
                <a:ln w="0"/>
                <a:solidFill>
                  <a:schemeClr val="accent1"/>
                </a:solidFill>
                <a:latin typeface="Georgia" panose="02040502050405020303" pitchFamily="18" charset="0"/>
              </a:rPr>
              <a:t>enigineering</a:t>
            </a:r>
            <a:r>
              <a:rPr lang="en-US" i="0" u="sng" dirty="0">
                <a:ln w="0"/>
                <a:solidFill>
                  <a:schemeClr val="accent1"/>
                </a:solidFill>
                <a:latin typeface="Georgia" panose="02040502050405020303" pitchFamily="18" charset="0"/>
              </a:rPr>
              <a:t> </a:t>
            </a:r>
            <a:r>
              <a:rPr lang="en-US" i="0" dirty="0">
                <a:ln w="0"/>
                <a:solidFill>
                  <a:schemeClr val="accent1"/>
                </a:solidFill>
                <a:latin typeface="Georgia" panose="02040502050405020303" pitchFamily="18" charset="0"/>
              </a:rPr>
              <a:t>emerged as a separate </a:t>
            </a:r>
            <a:r>
              <a:rPr lang="en-US" dirty="0">
                <a:ln w="0"/>
                <a:solidFill>
                  <a:schemeClr val="accent1"/>
                </a:solidFill>
                <a:latin typeface="Georgia" panose="02040502050405020303" pitchFamily="18" charset="0"/>
              </a:rPr>
              <a:t>discipline </a:t>
            </a:r>
            <a:r>
              <a:rPr lang="en-US" i="0" dirty="0">
                <a:ln w="0"/>
                <a:solidFill>
                  <a:schemeClr val="accent1"/>
                </a:solidFill>
                <a:latin typeface="Georgia" panose="02040502050405020303" pitchFamily="18" charset="0"/>
              </a:rPr>
              <a:t>in the 18th century, when the first professional societies and schools of engineering were founded. </a:t>
            </a:r>
          </a:p>
          <a:p>
            <a:r>
              <a:rPr lang="en-US" i="0" dirty="0">
                <a:ln w="0"/>
                <a:solidFill>
                  <a:schemeClr val="accent1"/>
                </a:solidFill>
                <a:latin typeface="Georgia" panose="02040502050405020303" pitchFamily="18" charset="0"/>
              </a:rPr>
              <a:t>Civil engineers of the 19th century built structures of all kinds, designed water-supply and sanitation systems, laid out railroad and highway networks, and planned cities. </a:t>
            </a:r>
          </a:p>
          <a:p>
            <a:r>
              <a:rPr lang="en-US" i="0" dirty="0">
                <a:ln w="0"/>
                <a:solidFill>
                  <a:schemeClr val="accent1"/>
                </a:solidFill>
                <a:latin typeface="Georgia" panose="02040502050405020303" pitchFamily="18" charset="0"/>
              </a:rPr>
              <a:t>England and Scotland were the birthplace of </a:t>
            </a:r>
            <a:r>
              <a:rPr lang="en-US" dirty="0">
                <a:ln w="0"/>
                <a:solidFill>
                  <a:schemeClr val="accent1"/>
                </a:solidFill>
                <a:latin typeface="Georgia" panose="02040502050405020303" pitchFamily="18" charset="0"/>
              </a:rPr>
              <a:t>mechanical engineering</a:t>
            </a:r>
            <a:r>
              <a:rPr lang="en-US" i="0" dirty="0">
                <a:ln w="0"/>
                <a:solidFill>
                  <a:schemeClr val="accent1"/>
                </a:solidFill>
                <a:latin typeface="Georgia" panose="02040502050405020303" pitchFamily="18" charset="0"/>
              </a:rPr>
              <a:t>, as a derivation of the inventions of the Scottish engineer </a:t>
            </a:r>
            <a:r>
              <a:rPr lang="en-US" dirty="0">
                <a:ln w="0"/>
                <a:solidFill>
                  <a:schemeClr val="accent1"/>
                </a:solidFill>
                <a:latin typeface="Georgia" panose="02040502050405020303" pitchFamily="18" charset="0"/>
              </a:rPr>
              <a:t>James Watt</a:t>
            </a:r>
            <a:r>
              <a:rPr lang="en-US" i="0" dirty="0">
                <a:ln w="0"/>
                <a:solidFill>
                  <a:schemeClr val="accent1"/>
                </a:solidFill>
                <a:latin typeface="Georgia" panose="02040502050405020303" pitchFamily="18" charset="0"/>
              </a:rPr>
              <a:t> and the </a:t>
            </a:r>
            <a:r>
              <a:rPr lang="en-US" dirty="0">
                <a:ln w="0"/>
                <a:solidFill>
                  <a:schemeClr val="accent1"/>
                </a:solidFill>
                <a:latin typeface="Georgia" panose="02040502050405020303" pitchFamily="18" charset="0"/>
              </a:rPr>
              <a:t>textile </a:t>
            </a:r>
            <a:r>
              <a:rPr lang="en-US" i="0" dirty="0">
                <a:ln w="0"/>
                <a:solidFill>
                  <a:schemeClr val="accent1"/>
                </a:solidFill>
                <a:latin typeface="Georgia" panose="02040502050405020303" pitchFamily="18" charset="0"/>
              </a:rPr>
              <a:t>machinists of the </a:t>
            </a:r>
            <a:r>
              <a:rPr lang="en-US" dirty="0">
                <a:ln w="0"/>
                <a:solidFill>
                  <a:schemeClr val="accent1"/>
                </a:solidFill>
                <a:latin typeface="Georgia" panose="02040502050405020303" pitchFamily="18" charset="0"/>
              </a:rPr>
              <a:t>Industrial Revolution</a:t>
            </a:r>
            <a:r>
              <a:rPr lang="en-US" i="0" dirty="0">
                <a:ln w="0"/>
                <a:solidFill>
                  <a:schemeClr val="accent1"/>
                </a:solidFill>
                <a:latin typeface="Georgia" panose="02040502050405020303" pitchFamily="18" charset="0"/>
              </a:rPr>
              <a:t>.</a:t>
            </a:r>
          </a:p>
          <a:p>
            <a:r>
              <a:rPr lang="en-US" i="0" dirty="0">
                <a:ln w="0"/>
                <a:solidFill>
                  <a:schemeClr val="accent1"/>
                </a:solidFill>
                <a:latin typeface="Georgia" panose="02040502050405020303" pitchFamily="18" charset="0"/>
              </a:rPr>
              <a:t> The development of the British machine-tool </a:t>
            </a:r>
            <a:r>
              <a:rPr lang="en-US" dirty="0">
                <a:ln w="0"/>
                <a:solidFill>
                  <a:schemeClr val="accent1"/>
                </a:solidFill>
                <a:latin typeface="Georgia" panose="02040502050405020303" pitchFamily="18" charset="0"/>
              </a:rPr>
              <a:t>industry</a:t>
            </a:r>
            <a:r>
              <a:rPr lang="en-US" i="0" dirty="0">
                <a:ln w="0"/>
                <a:solidFill>
                  <a:schemeClr val="accent1"/>
                </a:solidFill>
                <a:latin typeface="Georgia" panose="02040502050405020303" pitchFamily="18" charset="0"/>
              </a:rPr>
              <a:t> gave tremendous </a:t>
            </a:r>
            <a:r>
              <a:rPr lang="en-US" dirty="0">
                <a:ln w="0"/>
                <a:solidFill>
                  <a:schemeClr val="accent1"/>
                </a:solidFill>
                <a:latin typeface="Georgia" panose="02040502050405020303" pitchFamily="18" charset="0"/>
              </a:rPr>
              <a:t>impetus</a:t>
            </a:r>
            <a:r>
              <a:rPr lang="en-US" i="0" dirty="0">
                <a:ln w="0"/>
                <a:solidFill>
                  <a:schemeClr val="accent1"/>
                </a:solidFill>
                <a:latin typeface="Georgia" panose="02040502050405020303" pitchFamily="18" charset="0"/>
              </a:rPr>
              <a:t> to the study of </a:t>
            </a:r>
            <a:r>
              <a:rPr lang="en-US" i="0" u="sng" dirty="0">
                <a:ln w="0"/>
                <a:solidFill>
                  <a:schemeClr val="accent1"/>
                </a:solidFill>
                <a:latin typeface="Georgia" panose="02040502050405020303" pitchFamily="18" charset="0"/>
              </a:rPr>
              <a:t>mechanical engineering </a:t>
            </a:r>
            <a:r>
              <a:rPr lang="en-US" i="0" dirty="0">
                <a:ln w="0"/>
                <a:solidFill>
                  <a:schemeClr val="accent1"/>
                </a:solidFill>
                <a:latin typeface="Georgia" panose="02040502050405020303" pitchFamily="18" charset="0"/>
              </a:rPr>
              <a:t>both in </a:t>
            </a:r>
            <a:r>
              <a:rPr lang="en-US" dirty="0">
                <a:ln w="0"/>
                <a:solidFill>
                  <a:schemeClr val="accent1"/>
                </a:solidFill>
                <a:latin typeface="Georgia" panose="02040502050405020303" pitchFamily="18" charset="0"/>
              </a:rPr>
              <a:t>Britain </a:t>
            </a:r>
            <a:r>
              <a:rPr lang="en-US" i="0" dirty="0">
                <a:ln w="0"/>
                <a:solidFill>
                  <a:schemeClr val="accent1"/>
                </a:solidFill>
                <a:latin typeface="Georgia" panose="02040502050405020303" pitchFamily="18" charset="0"/>
              </a:rPr>
              <a:t>and abroad.</a:t>
            </a:r>
            <a:endParaRPr lang="en-IN" dirty="0">
              <a:ln w="0"/>
              <a:solidFill>
                <a:schemeClr val="accent1"/>
              </a:solidFill>
            </a:endParaRPr>
          </a:p>
        </p:txBody>
      </p:sp>
      <p:pic>
        <p:nvPicPr>
          <p:cNvPr id="4" name="Picture 3">
            <a:extLst>
              <a:ext uri="{FF2B5EF4-FFF2-40B4-BE49-F238E27FC236}">
                <a16:creationId xmlns:a16="http://schemas.microsoft.com/office/drawing/2014/main" id="{FC44AFAA-8BD6-494B-9F1F-78F7E8E825BE}"/>
              </a:ext>
            </a:extLst>
          </p:cNvPr>
          <p:cNvPicPr>
            <a:picLocks noChangeAspect="1"/>
          </p:cNvPicPr>
          <p:nvPr/>
        </p:nvPicPr>
        <p:blipFill>
          <a:blip r:embed="rId2"/>
          <a:stretch>
            <a:fillRect/>
          </a:stretch>
        </p:blipFill>
        <p:spPr>
          <a:xfrm>
            <a:off x="8825659" y="2355476"/>
            <a:ext cx="2892000" cy="3600000"/>
          </a:xfrm>
          <a:prstGeom prst="rect">
            <a:avLst/>
          </a:prstGeom>
        </p:spPr>
      </p:pic>
      <p:sp>
        <p:nvSpPr>
          <p:cNvPr id="6" name="Title 1">
            <a:extLst>
              <a:ext uri="{FF2B5EF4-FFF2-40B4-BE49-F238E27FC236}">
                <a16:creationId xmlns:a16="http://schemas.microsoft.com/office/drawing/2014/main" id="{9E7D7462-2525-4B9D-9B06-DBC2D3491E66}"/>
              </a:ext>
            </a:extLst>
          </p:cNvPr>
          <p:cNvSpPr>
            <a:spLocks noGrp="1"/>
          </p:cNvSpPr>
          <p:nvPr>
            <p:ph type="title"/>
          </p:nvPr>
        </p:nvSpPr>
        <p:spPr>
          <a:xfrm>
            <a:off x="1154954" y="973668"/>
            <a:ext cx="8761413" cy="706964"/>
          </a:xfrm>
        </p:spPr>
        <p:txBody>
          <a:bodyPr/>
          <a:lstStyle/>
          <a:p>
            <a:r>
              <a:rPr lang="en-IN" b="1" dirty="0">
                <a:ln w="22225">
                  <a:solidFill>
                    <a:schemeClr val="accent2"/>
                  </a:solidFill>
                  <a:prstDash val="solid"/>
                </a:ln>
                <a:solidFill>
                  <a:schemeClr val="accent2">
                    <a:lumMod val="40000"/>
                    <a:lumOff val="60000"/>
                  </a:schemeClr>
                </a:solidFill>
              </a:rPr>
              <a:t>History of  Engineering…</a:t>
            </a:r>
          </a:p>
        </p:txBody>
      </p:sp>
    </p:spTree>
    <p:extLst>
      <p:ext uri="{BB962C8B-B14F-4D97-AF65-F5344CB8AC3E}">
        <p14:creationId xmlns:p14="http://schemas.microsoft.com/office/powerpoint/2010/main" val="304254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65D0B6-F495-4413-89CC-B8F0DA241277}"/>
              </a:ext>
            </a:extLst>
          </p:cNvPr>
          <p:cNvSpPr>
            <a:spLocks noGrp="1"/>
          </p:cNvSpPr>
          <p:nvPr>
            <p:ph idx="1"/>
          </p:nvPr>
        </p:nvSpPr>
        <p:spPr>
          <a:xfrm>
            <a:off x="222624" y="2226983"/>
            <a:ext cx="8825659" cy="3416300"/>
          </a:xfrm>
        </p:spPr>
        <p:txBody>
          <a:bodyPr>
            <a:noAutofit/>
          </a:bodyPr>
          <a:lstStyle/>
          <a:p>
            <a:r>
              <a:rPr lang="en-US" i="0" dirty="0">
                <a:ln w="0"/>
                <a:solidFill>
                  <a:schemeClr val="accent1"/>
                </a:solidFill>
                <a:latin typeface="Georgia" panose="02040502050405020303" pitchFamily="18" charset="0"/>
              </a:rPr>
              <a:t>The growth of knowledge of </a:t>
            </a:r>
            <a:r>
              <a:rPr lang="en-US" dirty="0">
                <a:ln w="0"/>
                <a:solidFill>
                  <a:schemeClr val="accent1"/>
                </a:solidFill>
                <a:latin typeface="Georgia" panose="02040502050405020303" pitchFamily="18" charset="0"/>
              </a:rPr>
              <a:t>electricity</a:t>
            </a:r>
            <a:r>
              <a:rPr lang="en-US" i="0" dirty="0">
                <a:ln w="0"/>
                <a:solidFill>
                  <a:schemeClr val="accent1"/>
                </a:solidFill>
                <a:latin typeface="Georgia" panose="02040502050405020303" pitchFamily="18" charset="0"/>
              </a:rPr>
              <a:t>—from </a:t>
            </a:r>
            <a:r>
              <a:rPr lang="en-US" dirty="0">
                <a:ln w="0"/>
                <a:solidFill>
                  <a:schemeClr val="accent1"/>
                </a:solidFill>
                <a:latin typeface="Georgia" panose="02040502050405020303" pitchFamily="18" charset="0"/>
              </a:rPr>
              <a:t>Alessandro Volta</a:t>
            </a:r>
            <a:r>
              <a:rPr lang="en-US" i="0" dirty="0">
                <a:ln w="0"/>
                <a:solidFill>
                  <a:schemeClr val="accent1"/>
                </a:solidFill>
                <a:latin typeface="Georgia" panose="02040502050405020303" pitchFamily="18" charset="0"/>
              </a:rPr>
              <a:t>’s original electric cell of 1800 through the experiments of </a:t>
            </a:r>
            <a:r>
              <a:rPr lang="en-US" dirty="0">
                <a:ln w="0"/>
                <a:solidFill>
                  <a:schemeClr val="accent1"/>
                </a:solidFill>
                <a:latin typeface="Georgia" panose="02040502050405020303" pitchFamily="18" charset="0"/>
              </a:rPr>
              <a:t>Michael Faraday</a:t>
            </a:r>
            <a:r>
              <a:rPr lang="en-US" i="0" dirty="0">
                <a:ln w="0"/>
                <a:solidFill>
                  <a:schemeClr val="accent1"/>
                </a:solidFill>
                <a:latin typeface="Georgia" panose="02040502050405020303" pitchFamily="18" charset="0"/>
              </a:rPr>
              <a:t> and others, culminating in 1872 in the Gramme dynamo and </a:t>
            </a:r>
            <a:r>
              <a:rPr lang="en-US" dirty="0">
                <a:ln w="0"/>
                <a:solidFill>
                  <a:schemeClr val="accent1"/>
                </a:solidFill>
                <a:latin typeface="Georgia" panose="02040502050405020303" pitchFamily="18" charset="0"/>
              </a:rPr>
              <a:t>electric motor</a:t>
            </a:r>
            <a:r>
              <a:rPr lang="en-US" i="0" dirty="0">
                <a:ln w="0"/>
                <a:solidFill>
                  <a:schemeClr val="accent1"/>
                </a:solidFill>
                <a:latin typeface="Georgia" panose="02040502050405020303" pitchFamily="18" charset="0"/>
              </a:rPr>
              <a:t>—led to the development of </a:t>
            </a:r>
            <a:r>
              <a:rPr lang="en-US" u="sng" dirty="0">
                <a:ln w="0"/>
                <a:solidFill>
                  <a:schemeClr val="accent1"/>
                </a:solidFill>
                <a:latin typeface="Georgia" panose="02040502050405020303" pitchFamily="18" charset="0"/>
              </a:rPr>
              <a:t>electrical and electronics engineering</a:t>
            </a:r>
            <a:r>
              <a:rPr lang="en-US" i="0" u="sng" dirty="0">
                <a:ln w="0"/>
                <a:solidFill>
                  <a:schemeClr val="accent1"/>
                </a:solidFill>
                <a:latin typeface="Georgia" panose="02040502050405020303" pitchFamily="18" charset="0"/>
              </a:rPr>
              <a:t>.</a:t>
            </a:r>
          </a:p>
          <a:p>
            <a:r>
              <a:rPr lang="en-US" i="0" dirty="0">
                <a:ln w="0"/>
                <a:solidFill>
                  <a:schemeClr val="accent1"/>
                </a:solidFill>
                <a:latin typeface="Georgia" panose="02040502050405020303" pitchFamily="18" charset="0"/>
              </a:rPr>
              <a:t>The </a:t>
            </a:r>
            <a:r>
              <a:rPr lang="en-US" dirty="0">
                <a:ln w="0"/>
                <a:solidFill>
                  <a:schemeClr val="accent1"/>
                </a:solidFill>
                <a:latin typeface="Georgia" panose="02040502050405020303" pitchFamily="18" charset="0"/>
              </a:rPr>
              <a:t>electronics</a:t>
            </a:r>
            <a:r>
              <a:rPr lang="en-US" i="0" dirty="0">
                <a:ln w="0"/>
                <a:solidFill>
                  <a:schemeClr val="accent1"/>
                </a:solidFill>
                <a:latin typeface="Georgia" panose="02040502050405020303" pitchFamily="18" charset="0"/>
              </a:rPr>
              <a:t> aspect became prominent through the work of such scientists as </a:t>
            </a:r>
            <a:r>
              <a:rPr lang="en-US" dirty="0">
                <a:ln w="0"/>
                <a:solidFill>
                  <a:schemeClr val="accent1"/>
                </a:solidFill>
                <a:latin typeface="Georgia" panose="02040502050405020303" pitchFamily="18" charset="0"/>
              </a:rPr>
              <a:t>James Clerk Maxwell</a:t>
            </a:r>
            <a:r>
              <a:rPr lang="en-US" strike="noStrike" dirty="0">
                <a:ln w="0"/>
                <a:solidFill>
                  <a:schemeClr val="accent1"/>
                </a:solidFill>
                <a:latin typeface="Georgia" panose="02040502050405020303" pitchFamily="18" charset="0"/>
              </a:rPr>
              <a:t> </a:t>
            </a:r>
            <a:r>
              <a:rPr lang="en-US" i="0" dirty="0">
                <a:ln w="0"/>
                <a:solidFill>
                  <a:schemeClr val="accent1"/>
                </a:solidFill>
                <a:latin typeface="Georgia" panose="02040502050405020303" pitchFamily="18" charset="0"/>
              </a:rPr>
              <a:t>of Britain and </a:t>
            </a:r>
            <a:r>
              <a:rPr lang="en-US" dirty="0">
                <a:ln w="0"/>
                <a:solidFill>
                  <a:schemeClr val="accent1"/>
                </a:solidFill>
                <a:latin typeface="Georgia" panose="02040502050405020303" pitchFamily="18" charset="0"/>
              </a:rPr>
              <a:t>Heinrich Hertz</a:t>
            </a:r>
            <a:r>
              <a:rPr lang="en-US" i="0" dirty="0">
                <a:ln w="0"/>
                <a:solidFill>
                  <a:schemeClr val="accent1"/>
                </a:solidFill>
                <a:latin typeface="Georgia" panose="02040502050405020303" pitchFamily="18" charset="0"/>
              </a:rPr>
              <a:t> of Germany in the late 19th century. </a:t>
            </a:r>
          </a:p>
          <a:p>
            <a:r>
              <a:rPr lang="en-US" i="0" dirty="0">
                <a:ln w="0"/>
                <a:solidFill>
                  <a:schemeClr val="accent1"/>
                </a:solidFill>
                <a:latin typeface="Georgia" panose="02040502050405020303" pitchFamily="18" charset="0"/>
              </a:rPr>
              <a:t>Major advances came with the development of the </a:t>
            </a:r>
            <a:r>
              <a:rPr lang="en-US" dirty="0">
                <a:ln w="0"/>
                <a:solidFill>
                  <a:schemeClr val="accent1"/>
                </a:solidFill>
                <a:latin typeface="Georgia" panose="02040502050405020303" pitchFamily="18" charset="0"/>
              </a:rPr>
              <a:t>vacuum tube</a:t>
            </a:r>
            <a:r>
              <a:rPr lang="en-US" i="0" dirty="0">
                <a:ln w="0"/>
                <a:solidFill>
                  <a:schemeClr val="accent1"/>
                </a:solidFill>
                <a:latin typeface="Georgia" panose="02040502050405020303" pitchFamily="18" charset="0"/>
              </a:rPr>
              <a:t> by </a:t>
            </a:r>
            <a:r>
              <a:rPr lang="en-US" dirty="0">
                <a:ln w="0"/>
                <a:solidFill>
                  <a:schemeClr val="accent1"/>
                </a:solidFill>
                <a:latin typeface="Georgia" panose="02040502050405020303" pitchFamily="18" charset="0"/>
              </a:rPr>
              <a:t>Lee de Forest</a:t>
            </a:r>
            <a:r>
              <a:rPr lang="en-US" i="0" dirty="0">
                <a:ln w="0"/>
                <a:solidFill>
                  <a:schemeClr val="accent1"/>
                </a:solidFill>
                <a:latin typeface="Georgia" panose="02040502050405020303" pitchFamily="18" charset="0"/>
              </a:rPr>
              <a:t> of the United States in the early 20th century and the </a:t>
            </a:r>
            <a:r>
              <a:rPr lang="en-US" dirty="0">
                <a:ln w="0"/>
                <a:solidFill>
                  <a:schemeClr val="accent1"/>
                </a:solidFill>
                <a:latin typeface="Georgia" panose="02040502050405020303" pitchFamily="18" charset="0"/>
              </a:rPr>
              <a:t>invention</a:t>
            </a:r>
            <a:r>
              <a:rPr lang="en-US" i="0" dirty="0">
                <a:ln w="0"/>
                <a:solidFill>
                  <a:schemeClr val="accent1"/>
                </a:solidFill>
                <a:latin typeface="Georgia" panose="02040502050405020303" pitchFamily="18" charset="0"/>
              </a:rPr>
              <a:t> of the </a:t>
            </a:r>
            <a:r>
              <a:rPr lang="en-US" dirty="0">
                <a:ln w="0"/>
                <a:solidFill>
                  <a:schemeClr val="accent1"/>
                </a:solidFill>
                <a:latin typeface="Georgia" panose="02040502050405020303" pitchFamily="18" charset="0"/>
              </a:rPr>
              <a:t>transistor</a:t>
            </a:r>
            <a:r>
              <a:rPr lang="en-US" i="0" dirty="0">
                <a:ln w="0"/>
                <a:solidFill>
                  <a:schemeClr val="accent1"/>
                </a:solidFill>
                <a:latin typeface="Georgia" panose="02040502050405020303" pitchFamily="18" charset="0"/>
              </a:rPr>
              <a:t> in the mid-20th century. </a:t>
            </a:r>
          </a:p>
          <a:p>
            <a:r>
              <a:rPr lang="en-US" i="0" dirty="0">
                <a:ln w="0"/>
                <a:solidFill>
                  <a:schemeClr val="accent1"/>
                </a:solidFill>
                <a:latin typeface="Georgia" panose="02040502050405020303" pitchFamily="18" charset="0"/>
              </a:rPr>
              <a:t>In the late 20th century electrical and electronics engineers outnumbered all others in the world.</a:t>
            </a:r>
            <a:endParaRPr lang="en-IN" dirty="0">
              <a:ln w="0"/>
              <a:solidFill>
                <a:schemeClr val="accent1"/>
              </a:solidFill>
            </a:endParaRPr>
          </a:p>
        </p:txBody>
      </p:sp>
      <p:pic>
        <p:nvPicPr>
          <p:cNvPr id="4" name="Picture 3">
            <a:extLst>
              <a:ext uri="{FF2B5EF4-FFF2-40B4-BE49-F238E27FC236}">
                <a16:creationId xmlns:a16="http://schemas.microsoft.com/office/drawing/2014/main" id="{B73189EC-CA33-41EE-8CB1-9D2BE99AC6B9}"/>
              </a:ext>
            </a:extLst>
          </p:cNvPr>
          <p:cNvPicPr>
            <a:picLocks noChangeAspect="1"/>
          </p:cNvPicPr>
          <p:nvPr/>
        </p:nvPicPr>
        <p:blipFill>
          <a:blip r:embed="rId2"/>
          <a:stretch>
            <a:fillRect/>
          </a:stretch>
        </p:blipFill>
        <p:spPr>
          <a:xfrm>
            <a:off x="10245138" y="2135133"/>
            <a:ext cx="1379621" cy="1800000"/>
          </a:xfrm>
          <a:prstGeom prst="rect">
            <a:avLst/>
          </a:prstGeom>
        </p:spPr>
      </p:pic>
      <p:pic>
        <p:nvPicPr>
          <p:cNvPr id="5" name="Picture 4">
            <a:extLst>
              <a:ext uri="{FF2B5EF4-FFF2-40B4-BE49-F238E27FC236}">
                <a16:creationId xmlns:a16="http://schemas.microsoft.com/office/drawing/2014/main" id="{6EA242F3-3726-4882-AE2C-D7686BF2F247}"/>
              </a:ext>
            </a:extLst>
          </p:cNvPr>
          <p:cNvPicPr>
            <a:picLocks noChangeAspect="1"/>
          </p:cNvPicPr>
          <p:nvPr/>
        </p:nvPicPr>
        <p:blipFill>
          <a:blip r:embed="rId3"/>
          <a:stretch>
            <a:fillRect/>
          </a:stretch>
        </p:blipFill>
        <p:spPr>
          <a:xfrm>
            <a:off x="10805142" y="4061291"/>
            <a:ext cx="1341282" cy="1800000"/>
          </a:xfrm>
          <a:prstGeom prst="rect">
            <a:avLst/>
          </a:prstGeom>
        </p:spPr>
      </p:pic>
      <p:pic>
        <p:nvPicPr>
          <p:cNvPr id="6" name="Picture 5">
            <a:extLst>
              <a:ext uri="{FF2B5EF4-FFF2-40B4-BE49-F238E27FC236}">
                <a16:creationId xmlns:a16="http://schemas.microsoft.com/office/drawing/2014/main" id="{5D2FC8AE-7832-40C5-B741-81056D1680F4}"/>
              </a:ext>
            </a:extLst>
          </p:cNvPr>
          <p:cNvPicPr>
            <a:picLocks noChangeAspect="1"/>
          </p:cNvPicPr>
          <p:nvPr/>
        </p:nvPicPr>
        <p:blipFill>
          <a:blip r:embed="rId4"/>
          <a:stretch>
            <a:fillRect/>
          </a:stretch>
        </p:blipFill>
        <p:spPr>
          <a:xfrm>
            <a:off x="9277228" y="4061291"/>
            <a:ext cx="1298969" cy="1800000"/>
          </a:xfrm>
          <a:prstGeom prst="rect">
            <a:avLst/>
          </a:prstGeom>
        </p:spPr>
      </p:pic>
      <p:sp>
        <p:nvSpPr>
          <p:cNvPr id="8" name="Title 1">
            <a:extLst>
              <a:ext uri="{FF2B5EF4-FFF2-40B4-BE49-F238E27FC236}">
                <a16:creationId xmlns:a16="http://schemas.microsoft.com/office/drawing/2014/main" id="{0A5CB8EF-06E0-4F84-90A7-50032F12C257}"/>
              </a:ext>
            </a:extLst>
          </p:cNvPr>
          <p:cNvSpPr>
            <a:spLocks noGrp="1"/>
          </p:cNvSpPr>
          <p:nvPr>
            <p:ph type="title"/>
          </p:nvPr>
        </p:nvSpPr>
        <p:spPr>
          <a:xfrm>
            <a:off x="1154954" y="973668"/>
            <a:ext cx="8761413" cy="706964"/>
          </a:xfrm>
        </p:spPr>
        <p:txBody>
          <a:bodyPr/>
          <a:lstStyle/>
          <a:p>
            <a:r>
              <a:rPr lang="en-IN" b="1" dirty="0">
                <a:ln w="22225">
                  <a:solidFill>
                    <a:schemeClr val="accent2"/>
                  </a:solidFill>
                  <a:prstDash val="solid"/>
                </a:ln>
                <a:solidFill>
                  <a:schemeClr val="accent2">
                    <a:lumMod val="40000"/>
                    <a:lumOff val="60000"/>
                  </a:schemeClr>
                </a:solidFill>
              </a:rPr>
              <a:t>History of  Engineering…</a:t>
            </a:r>
          </a:p>
        </p:txBody>
      </p:sp>
    </p:spTree>
    <p:extLst>
      <p:ext uri="{BB962C8B-B14F-4D97-AF65-F5344CB8AC3E}">
        <p14:creationId xmlns:p14="http://schemas.microsoft.com/office/powerpoint/2010/main" val="2805297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02509-0C51-4A04-BED3-4BC5E8E65A09}"/>
              </a:ext>
            </a:extLst>
          </p:cNvPr>
          <p:cNvSpPr>
            <a:spLocks noGrp="1"/>
          </p:cNvSpPr>
          <p:nvPr>
            <p:ph idx="1"/>
          </p:nvPr>
        </p:nvSpPr>
        <p:spPr>
          <a:xfrm>
            <a:off x="186768" y="2325594"/>
            <a:ext cx="8948268" cy="3416300"/>
          </a:xfrm>
        </p:spPr>
        <p:txBody>
          <a:bodyPr>
            <a:normAutofit fontScale="92500" lnSpcReduction="20000"/>
          </a:bodyPr>
          <a:lstStyle/>
          <a:p>
            <a:r>
              <a:rPr lang="en-US" sz="1900" i="0" u="none" strike="noStrike" dirty="0">
                <a:ln w="0"/>
                <a:solidFill>
                  <a:schemeClr val="accent1"/>
                </a:solidFill>
                <a:latin typeface="Georgia" panose="02040502050405020303" pitchFamily="18" charset="0"/>
                <a:hlinkClick r:id="rId2">
                  <a:extLst>
                    <a:ext uri="{A12FA001-AC4F-418D-AE19-62706E023703}">
                      <ahyp:hlinkClr xmlns:ahyp="http://schemas.microsoft.com/office/drawing/2018/hyperlinkcolor" val="tx"/>
                    </a:ext>
                  </a:extLst>
                </a:hlinkClick>
              </a:rPr>
              <a:t>Chemical engineering</a:t>
            </a:r>
            <a:r>
              <a:rPr lang="en-US" sz="1900" i="0" dirty="0">
                <a:ln w="0"/>
                <a:solidFill>
                  <a:schemeClr val="accent1"/>
                </a:solidFill>
                <a:latin typeface="Georgia" panose="02040502050405020303" pitchFamily="18" charset="0"/>
              </a:rPr>
              <a:t> grew out of the 19th-century proliferation of industrial processes involving chemical reactions in metallurgy, </a:t>
            </a:r>
            <a:r>
              <a:rPr lang="en-US" sz="1900" dirty="0">
                <a:ln w="0"/>
                <a:solidFill>
                  <a:schemeClr val="accent1"/>
                </a:solidFill>
                <a:latin typeface="Georgia" panose="02040502050405020303" pitchFamily="18" charset="0"/>
              </a:rPr>
              <a:t>food</a:t>
            </a:r>
            <a:r>
              <a:rPr lang="en-US" sz="1900" i="0" dirty="0">
                <a:ln w="0"/>
                <a:solidFill>
                  <a:schemeClr val="accent1"/>
                </a:solidFill>
                <a:latin typeface="Georgia" panose="02040502050405020303" pitchFamily="18" charset="0"/>
              </a:rPr>
              <a:t>, textiles, and many other areas. </a:t>
            </a:r>
          </a:p>
          <a:p>
            <a:r>
              <a:rPr lang="en-US" sz="1900" i="0" dirty="0">
                <a:ln w="0"/>
                <a:solidFill>
                  <a:schemeClr val="accent1"/>
                </a:solidFill>
                <a:latin typeface="Georgia" panose="02040502050405020303" pitchFamily="18" charset="0"/>
              </a:rPr>
              <a:t>By 1880 the use of chemicals in manufacturing had created an industry whose function was the </a:t>
            </a:r>
            <a:r>
              <a:rPr lang="en-US" sz="1900" dirty="0">
                <a:ln w="0"/>
                <a:solidFill>
                  <a:schemeClr val="accent1"/>
                </a:solidFill>
                <a:latin typeface="Georgia" panose="02040502050405020303" pitchFamily="18" charset="0"/>
              </a:rPr>
              <a:t>mass production</a:t>
            </a:r>
            <a:r>
              <a:rPr lang="en-US" sz="1900" i="0" dirty="0">
                <a:ln w="0"/>
                <a:solidFill>
                  <a:schemeClr val="accent1"/>
                </a:solidFill>
                <a:latin typeface="Georgia" panose="02040502050405020303" pitchFamily="18" charset="0"/>
              </a:rPr>
              <a:t> of chemicals. </a:t>
            </a:r>
          </a:p>
          <a:p>
            <a:r>
              <a:rPr lang="en-US" sz="1900" i="0" dirty="0">
                <a:ln w="0"/>
                <a:solidFill>
                  <a:schemeClr val="accent1"/>
                </a:solidFill>
                <a:latin typeface="Georgia" panose="02040502050405020303" pitchFamily="18" charset="0"/>
              </a:rPr>
              <a:t>The design and operation of the plants of this industry became a function of the chemical engineer.</a:t>
            </a:r>
          </a:p>
          <a:p>
            <a:pPr algn="l"/>
            <a:r>
              <a:rPr lang="en-US" sz="1900" i="0" dirty="0">
                <a:ln w="0"/>
                <a:solidFill>
                  <a:schemeClr val="accent1"/>
                </a:solidFill>
                <a:latin typeface="Georgia" panose="02040502050405020303" pitchFamily="18" charset="0"/>
              </a:rPr>
              <a:t>In the late 20th and early 21st centuries the field of </a:t>
            </a:r>
            <a:r>
              <a:rPr lang="en-US" sz="1900" i="0" u="none" strike="noStrike" dirty="0">
                <a:ln w="0"/>
                <a:solidFill>
                  <a:schemeClr val="accent1"/>
                </a:solidFill>
                <a:latin typeface="Georgia" panose="02040502050405020303" pitchFamily="18" charset="0"/>
                <a:hlinkClick r:id="rId3">
                  <a:extLst>
                    <a:ext uri="{A12FA001-AC4F-418D-AE19-62706E023703}">
                      <ahyp:hlinkClr xmlns:ahyp="http://schemas.microsoft.com/office/drawing/2018/hyperlinkcolor" val="tx"/>
                    </a:ext>
                  </a:extLst>
                </a:hlinkClick>
              </a:rPr>
              <a:t>environmental engineering</a:t>
            </a:r>
            <a:r>
              <a:rPr lang="en-US" sz="1900" i="0" dirty="0">
                <a:ln w="0"/>
                <a:solidFill>
                  <a:schemeClr val="accent1"/>
                </a:solidFill>
                <a:latin typeface="Georgia" panose="02040502050405020303" pitchFamily="18" charset="0"/>
              </a:rPr>
              <a:t> expanded to address </a:t>
            </a:r>
            <a:r>
              <a:rPr lang="en-US" sz="1900" dirty="0">
                <a:ln w="0"/>
                <a:solidFill>
                  <a:schemeClr val="accent1"/>
                </a:solidFill>
                <a:latin typeface="Georgia" panose="02040502050405020303" pitchFamily="18" charset="0"/>
              </a:rPr>
              <a:t>global warming</a:t>
            </a:r>
            <a:r>
              <a:rPr lang="en-US" sz="1900" i="0" dirty="0">
                <a:ln w="0"/>
                <a:solidFill>
                  <a:schemeClr val="accent1"/>
                </a:solidFill>
                <a:latin typeface="Georgia" panose="02040502050405020303" pitchFamily="18" charset="0"/>
              </a:rPr>
              <a:t> and sustainability. The development and deployment of </a:t>
            </a:r>
            <a:r>
              <a:rPr lang="en-US" sz="1900" dirty="0">
                <a:ln w="0"/>
                <a:solidFill>
                  <a:schemeClr val="accent1"/>
                </a:solidFill>
                <a:latin typeface="Georgia" panose="02040502050405020303" pitchFamily="18" charset="0"/>
              </a:rPr>
              <a:t>renewable energy</a:t>
            </a:r>
            <a:r>
              <a:rPr lang="en-US" sz="1900" i="0" dirty="0">
                <a:ln w="0"/>
                <a:solidFill>
                  <a:schemeClr val="accent1"/>
                </a:solidFill>
                <a:latin typeface="Georgia" panose="02040502050405020303" pitchFamily="18" charset="0"/>
              </a:rPr>
              <a:t>, such as </a:t>
            </a:r>
            <a:r>
              <a:rPr lang="en-US" sz="1900" dirty="0">
                <a:ln w="0"/>
                <a:solidFill>
                  <a:schemeClr val="accent1"/>
                </a:solidFill>
                <a:latin typeface="Georgia" panose="02040502050405020303" pitchFamily="18" charset="0"/>
              </a:rPr>
              <a:t>solar</a:t>
            </a:r>
            <a:r>
              <a:rPr lang="en-US" sz="1900" i="0" dirty="0">
                <a:ln w="0"/>
                <a:solidFill>
                  <a:schemeClr val="accent1"/>
                </a:solidFill>
                <a:latin typeface="Georgia" panose="02040502050405020303" pitchFamily="18" charset="0"/>
              </a:rPr>
              <a:t> and </a:t>
            </a:r>
            <a:r>
              <a:rPr lang="en-US" sz="1900" dirty="0">
                <a:ln w="0"/>
                <a:solidFill>
                  <a:schemeClr val="accent1"/>
                </a:solidFill>
                <a:latin typeface="Georgia" panose="02040502050405020303" pitchFamily="18" charset="0"/>
              </a:rPr>
              <a:t>wind power</a:t>
            </a:r>
            <a:r>
              <a:rPr lang="en-US" sz="1900" i="0" dirty="0">
                <a:ln w="0"/>
                <a:solidFill>
                  <a:schemeClr val="accent1"/>
                </a:solidFill>
                <a:latin typeface="Georgia" panose="02040502050405020303" pitchFamily="18" charset="0"/>
              </a:rPr>
              <a:t>, the creation of new technologies for </a:t>
            </a:r>
            <a:r>
              <a:rPr lang="en-US" sz="1900" dirty="0">
                <a:ln w="0"/>
                <a:solidFill>
                  <a:schemeClr val="accent1"/>
                </a:solidFill>
                <a:latin typeface="Georgia" panose="02040502050405020303" pitchFamily="18" charset="0"/>
              </a:rPr>
              <a:t>carbon sequestration</a:t>
            </a:r>
            <a:r>
              <a:rPr lang="en-US" sz="1900" i="0" dirty="0">
                <a:ln w="0"/>
                <a:solidFill>
                  <a:schemeClr val="accent1"/>
                </a:solidFill>
                <a:latin typeface="Georgia" panose="02040502050405020303" pitchFamily="18" charset="0"/>
              </a:rPr>
              <a:t> and </a:t>
            </a:r>
            <a:r>
              <a:rPr lang="en-US" sz="1900" dirty="0">
                <a:ln w="0"/>
                <a:solidFill>
                  <a:schemeClr val="accent1"/>
                </a:solidFill>
                <a:latin typeface="Georgia" panose="02040502050405020303" pitchFamily="18" charset="0"/>
              </a:rPr>
              <a:t>pollution control</a:t>
            </a:r>
            <a:r>
              <a:rPr lang="en-US" sz="1900" i="0" dirty="0">
                <a:ln w="0"/>
                <a:solidFill>
                  <a:schemeClr val="accent1"/>
                </a:solidFill>
                <a:latin typeface="Georgia" panose="02040502050405020303" pitchFamily="18" charset="0"/>
              </a:rPr>
              <a:t>, and the design of </a:t>
            </a:r>
            <a:r>
              <a:rPr lang="en-US" sz="1900" dirty="0">
                <a:ln w="0"/>
                <a:solidFill>
                  <a:schemeClr val="accent1"/>
                </a:solidFill>
                <a:latin typeface="Georgia" panose="02040502050405020303" pitchFamily="18" charset="0"/>
              </a:rPr>
              <a:t>green architecture</a:t>
            </a:r>
            <a:r>
              <a:rPr lang="en-US" sz="1900" i="0" dirty="0">
                <a:ln w="0"/>
                <a:solidFill>
                  <a:schemeClr val="accent1"/>
                </a:solidFill>
                <a:latin typeface="Georgia" panose="02040502050405020303" pitchFamily="18" charset="0"/>
              </a:rPr>
              <a:t> and environmentally friendly </a:t>
            </a:r>
            <a:r>
              <a:rPr lang="en-US" sz="1900" dirty="0">
                <a:ln w="0"/>
                <a:solidFill>
                  <a:schemeClr val="accent1"/>
                </a:solidFill>
                <a:latin typeface="Georgia" panose="02040502050405020303" pitchFamily="18" charset="0"/>
              </a:rPr>
              <a:t>urban planning</a:t>
            </a:r>
            <a:r>
              <a:rPr lang="en-US" sz="1900" i="0" dirty="0">
                <a:ln w="0"/>
                <a:solidFill>
                  <a:schemeClr val="accent1"/>
                </a:solidFill>
                <a:latin typeface="Georgia" panose="02040502050405020303" pitchFamily="18" charset="0"/>
              </a:rPr>
              <a:t> are all recent developments.</a:t>
            </a:r>
          </a:p>
          <a:p>
            <a:endParaRPr lang="en-US" i="0" dirty="0">
              <a:ln w="0"/>
              <a:solidFill>
                <a:schemeClr val="accent1"/>
              </a:solidFill>
              <a:latin typeface="Georgia" panose="02040502050405020303" pitchFamily="18" charset="0"/>
            </a:endParaRPr>
          </a:p>
        </p:txBody>
      </p:sp>
      <p:pic>
        <p:nvPicPr>
          <p:cNvPr id="4" name="Picture 3">
            <a:extLst>
              <a:ext uri="{FF2B5EF4-FFF2-40B4-BE49-F238E27FC236}">
                <a16:creationId xmlns:a16="http://schemas.microsoft.com/office/drawing/2014/main" id="{AC052DB0-059A-41C5-A6F7-F7E073EA3FE5}"/>
              </a:ext>
            </a:extLst>
          </p:cNvPr>
          <p:cNvPicPr>
            <a:picLocks noChangeAspect="1"/>
          </p:cNvPicPr>
          <p:nvPr/>
        </p:nvPicPr>
        <p:blipFill>
          <a:blip r:embed="rId4"/>
          <a:stretch>
            <a:fillRect/>
          </a:stretch>
        </p:blipFill>
        <p:spPr>
          <a:xfrm>
            <a:off x="9010929" y="2325594"/>
            <a:ext cx="2923043" cy="1800000"/>
          </a:xfrm>
          <a:prstGeom prst="rect">
            <a:avLst/>
          </a:prstGeom>
        </p:spPr>
      </p:pic>
      <p:pic>
        <p:nvPicPr>
          <p:cNvPr id="5" name="Picture 4">
            <a:extLst>
              <a:ext uri="{FF2B5EF4-FFF2-40B4-BE49-F238E27FC236}">
                <a16:creationId xmlns:a16="http://schemas.microsoft.com/office/drawing/2014/main" id="{6A142B4F-85C4-481F-9104-EAA36C0C2DD1}"/>
              </a:ext>
            </a:extLst>
          </p:cNvPr>
          <p:cNvPicPr>
            <a:picLocks noChangeAspect="1"/>
          </p:cNvPicPr>
          <p:nvPr/>
        </p:nvPicPr>
        <p:blipFill>
          <a:blip r:embed="rId5"/>
          <a:stretch>
            <a:fillRect/>
          </a:stretch>
        </p:blipFill>
        <p:spPr>
          <a:xfrm>
            <a:off x="8765232" y="5110044"/>
            <a:ext cx="3240000" cy="1440000"/>
          </a:xfrm>
          <a:prstGeom prst="rect">
            <a:avLst/>
          </a:prstGeom>
        </p:spPr>
      </p:pic>
      <p:sp>
        <p:nvSpPr>
          <p:cNvPr id="7" name="Title 1">
            <a:extLst>
              <a:ext uri="{FF2B5EF4-FFF2-40B4-BE49-F238E27FC236}">
                <a16:creationId xmlns:a16="http://schemas.microsoft.com/office/drawing/2014/main" id="{E9064585-EDB5-496B-8E4A-54A6C9DC0667}"/>
              </a:ext>
            </a:extLst>
          </p:cNvPr>
          <p:cNvSpPr>
            <a:spLocks noGrp="1"/>
          </p:cNvSpPr>
          <p:nvPr>
            <p:ph type="title"/>
          </p:nvPr>
        </p:nvSpPr>
        <p:spPr>
          <a:xfrm>
            <a:off x="1154954" y="973668"/>
            <a:ext cx="8761413" cy="706964"/>
          </a:xfrm>
        </p:spPr>
        <p:txBody>
          <a:bodyPr/>
          <a:lstStyle/>
          <a:p>
            <a:r>
              <a:rPr lang="en-IN" b="1" dirty="0">
                <a:ln w="22225">
                  <a:solidFill>
                    <a:schemeClr val="accent2"/>
                  </a:solidFill>
                  <a:prstDash val="solid"/>
                </a:ln>
                <a:solidFill>
                  <a:schemeClr val="accent2">
                    <a:lumMod val="40000"/>
                    <a:lumOff val="60000"/>
                  </a:schemeClr>
                </a:solidFill>
              </a:rPr>
              <a:t>History of  Engineering…</a:t>
            </a:r>
          </a:p>
        </p:txBody>
      </p:sp>
    </p:spTree>
    <p:extLst>
      <p:ext uri="{BB962C8B-B14F-4D97-AF65-F5344CB8AC3E}">
        <p14:creationId xmlns:p14="http://schemas.microsoft.com/office/powerpoint/2010/main" val="3190824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B3BD-A05E-4B80-A289-F92D24BE643E}"/>
              </a:ext>
            </a:extLst>
          </p:cNvPr>
          <p:cNvSpPr>
            <a:spLocks noGrp="1"/>
          </p:cNvSpPr>
          <p:nvPr>
            <p:ph type="title"/>
          </p:nvPr>
        </p:nvSpPr>
        <p:spPr>
          <a:xfrm>
            <a:off x="1683170" y="2517743"/>
            <a:ext cx="8825660" cy="1822514"/>
          </a:xfrm>
        </p:spPr>
        <p:txBody>
          <a:bodyPr anchor="ctr"/>
          <a:lstStyle/>
          <a:p>
            <a:pPr algn="ctr"/>
            <a:r>
              <a:rPr lang="en-IN" sz="6000" b="1" dirty="0">
                <a:ln w="22225">
                  <a:solidFill>
                    <a:schemeClr val="accent2"/>
                  </a:solidFill>
                  <a:prstDash val="solid"/>
                </a:ln>
                <a:solidFill>
                  <a:schemeClr val="accent2">
                    <a:lumMod val="40000"/>
                    <a:lumOff val="60000"/>
                  </a:schemeClr>
                </a:solidFill>
              </a:rPr>
              <a:t>THANK YOU</a:t>
            </a:r>
          </a:p>
        </p:txBody>
      </p:sp>
      <p:sp>
        <p:nvSpPr>
          <p:cNvPr id="3" name="Text Placeholder 2">
            <a:extLst>
              <a:ext uri="{FF2B5EF4-FFF2-40B4-BE49-F238E27FC236}">
                <a16:creationId xmlns:a16="http://schemas.microsoft.com/office/drawing/2014/main" id="{0E840197-5AC6-41C8-851F-E017CB367F0C}"/>
              </a:ext>
            </a:extLst>
          </p:cNvPr>
          <p:cNvSpPr>
            <a:spLocks noGrp="1"/>
          </p:cNvSpPr>
          <p:nvPr>
            <p:ph type="body" idx="1"/>
          </p:nvPr>
        </p:nvSpPr>
        <p:spPr>
          <a:xfrm>
            <a:off x="4805084" y="4827743"/>
            <a:ext cx="7386916" cy="1608916"/>
          </a:xfrm>
        </p:spPr>
        <p:txBody>
          <a:bodyPr anchor="ctr">
            <a:noAutofit/>
          </a:bodyPr>
          <a:lstStyle/>
          <a:p>
            <a:pPr algn="ctr"/>
            <a:r>
              <a:rPr lang="en-IN" sz="6000" dirty="0">
                <a:ln w="0"/>
                <a:solidFill>
                  <a:schemeClr val="accent1"/>
                </a:solidFill>
                <a:effectLst>
                  <a:outerShdw blurRad="38100" dist="25400" dir="5400000" algn="ctr" rotWithShape="0">
                    <a:srgbClr val="6E747A">
                      <a:alpha val="43000"/>
                    </a:srgbClr>
                  </a:outerShdw>
                </a:effectLst>
              </a:rPr>
              <a:t>G R NITIN</a:t>
            </a:r>
          </a:p>
          <a:p>
            <a:pPr algn="ctr"/>
            <a:r>
              <a:rPr lang="en-IN" sz="6000" dirty="0">
                <a:ln w="0"/>
                <a:solidFill>
                  <a:schemeClr val="accent1"/>
                </a:solidFill>
                <a:effectLst>
                  <a:outerShdw blurRad="38100" dist="25400" dir="5400000" algn="ctr" rotWithShape="0">
                    <a:srgbClr val="6E747A">
                      <a:alpha val="43000"/>
                    </a:srgbClr>
                  </a:outerShdw>
                </a:effectLst>
              </a:rPr>
              <a:t>CB.EN.U4CYS21017</a:t>
            </a:r>
          </a:p>
        </p:txBody>
      </p:sp>
    </p:spTree>
    <p:extLst>
      <p:ext uri="{BB962C8B-B14F-4D97-AF65-F5344CB8AC3E}">
        <p14:creationId xmlns:p14="http://schemas.microsoft.com/office/powerpoint/2010/main" val="631622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94</TotalTime>
  <Words>749</Words>
  <Application>Microsoft Office PowerPoint</Application>
  <PresentationFormat>Widescreen</PresentationFormat>
  <Paragraphs>29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Century Gothic</vt:lpstr>
      <vt:lpstr>Georgia</vt:lpstr>
      <vt:lpstr>Helvetica</vt:lpstr>
      <vt:lpstr>Wingdings 3</vt:lpstr>
      <vt:lpstr>Ion Boardroom</vt:lpstr>
      <vt:lpstr>PowerPoint Presentation</vt:lpstr>
      <vt:lpstr>What is Engineering? </vt:lpstr>
      <vt:lpstr>History of  Engineering…</vt:lpstr>
      <vt:lpstr>History of  Engineering…</vt:lpstr>
      <vt:lpstr>History of  Engineering…</vt:lpstr>
      <vt:lpstr>History of  Engineering…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 Gurusamy</dc:creator>
  <cp:lastModifiedBy>Nitin Gurusamy</cp:lastModifiedBy>
  <cp:revision>3</cp:revision>
  <dcterms:created xsi:type="dcterms:W3CDTF">2021-12-01T12:10:23Z</dcterms:created>
  <dcterms:modified xsi:type="dcterms:W3CDTF">2021-12-02T05:40:58Z</dcterms:modified>
</cp:coreProperties>
</file>